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is ventral neural data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is dorsal neural data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is the motor cortex data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all reach only data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from mouse 2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A2A2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Studies investigating functional segregation of the striatum suggest that the ventral striatum is more involved in goal-directed learning, whereas the dorsal striatum is more involved in action related habitual learning (</a:t>
            </a:r>
            <a:r>
              <a:rPr lang="en" sz="1200">
                <a:solidFill>
                  <a:srgbClr val="006FB7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Balleine </a:t>
            </a:r>
            <a:r>
              <a:rPr i="1" lang="en" sz="1200">
                <a:solidFill>
                  <a:srgbClr val="006FB7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et al.</a:t>
            </a:r>
            <a:r>
              <a:rPr lang="en" sz="1200">
                <a:solidFill>
                  <a:srgbClr val="006FB7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, 2007</a:t>
            </a:r>
            <a:r>
              <a:rPr lang="en" sz="1200">
                <a:solidFill>
                  <a:srgbClr val="2A2A2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; </a:t>
            </a:r>
            <a:r>
              <a:rPr lang="en" sz="1200">
                <a:solidFill>
                  <a:srgbClr val="006FB7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Balleine and O'Doherty, 2010</a:t>
            </a:r>
            <a:r>
              <a:rPr lang="en" sz="1200">
                <a:solidFill>
                  <a:srgbClr val="2A2A2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; </a:t>
            </a:r>
            <a:r>
              <a:rPr lang="en" sz="1200">
                <a:solidFill>
                  <a:srgbClr val="006FB7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Redgrave </a:t>
            </a:r>
            <a:r>
              <a:rPr i="1" lang="en" sz="1200">
                <a:solidFill>
                  <a:srgbClr val="006FB7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et al.</a:t>
            </a:r>
            <a:r>
              <a:rPr lang="en" sz="1200">
                <a:solidFill>
                  <a:srgbClr val="006FB7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, 2010</a:t>
            </a:r>
            <a:r>
              <a:rPr lang="en" sz="1200">
                <a:solidFill>
                  <a:srgbClr val="2A2A2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); this is consistent with findings in anatomical connectivity of the striatum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of positions for 50 sample reaches (by color)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1 has a 50lb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1 data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condition </a:t>
            </a:r>
            <a:r>
              <a:rPr lang="en"/>
              <a:t>invariant</a:t>
            </a:r>
            <a:r>
              <a:rPr lang="en"/>
              <a:t>  neural activity (neural activity that includes both the reaching preparation and the reach).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Glasso is used to generate conditional independece graphs. Conditional independence: given activity of all other neurons, is there a relationship between these two neurons?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more interactions during reaching than preparation (perhaps due to neurons needing to act in a more concerted manner during the actual reaching).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found the same result in dorsal striatum and ventral striatum as well (see supp slides).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 CCA: used crossvalidation to determine dimensionality of interactions between two brain areas (more dimensions = more interactions). Also inspected the correlation coefficient of the top CCA latent (larger rho1 = stronger interactions).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Dimensionality and correlation increase between all brain areas during reaching epoch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Again, perhaps because neurons need to act in a more concerted manner during the reach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Successful press is rewarded by sugar water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Reach can be in any direction (rewarded on Euclidean dist)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Neural activity recorded from -500 to 1000 ms relative to reach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Thought is signal heads from motor cortex to dorsal striatum to ventral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activity averaged across Ventral and Motor neurons, for each reach.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Times given relative to reach.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considered 163 reaches from mouse 1 and 170 reaches from mouse 2. We only considered neuron that fired above 1 Hz on average (during preparatory and reaching epochs).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Over period of reach, ventral and motor neurons spike in consistent intervals.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Quadrant distribution for each mouse at beginning and end of task.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Motivated, but Mouse2 is doing automatic movements that are learned (by ventral neurons)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need motor cortex: a difficult task can be done without mice even when their motor cortex has been vacuumed out (Kawai et al. 2015)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p-value</a:t>
            </a:r>
            <a:r>
              <a:rPr lang="en" sz="1000">
                <a:solidFill>
                  <a:srgbClr val="404040"/>
                </a:solidFill>
              </a:rPr>
              <a:t> — </a:t>
            </a:r>
            <a:r>
              <a:rPr i="1" lang="en" sz="1000">
                <a:solidFill>
                  <a:srgbClr val="404040"/>
                </a:solidFill>
              </a:rPr>
              <a:t>p</a:t>
            </a:r>
            <a:r>
              <a:rPr lang="en" sz="1000">
                <a:solidFill>
                  <a:srgbClr val="404040"/>
                </a:solidFill>
              </a:rPr>
              <a:t>-value for the </a:t>
            </a:r>
            <a:r>
              <a:rPr i="1" lang="en" sz="1000">
                <a:solidFill>
                  <a:srgbClr val="404040"/>
                </a:solidFill>
              </a:rPr>
              <a:t>F</a:t>
            </a:r>
            <a:r>
              <a:rPr lang="en" sz="1000">
                <a:solidFill>
                  <a:srgbClr val="404040"/>
                </a:solidFill>
              </a:rPr>
              <a:t>-test on the model. For example, the model is significant with a </a:t>
            </a:r>
            <a:r>
              <a:rPr i="1" lang="en" sz="1000">
                <a:solidFill>
                  <a:srgbClr val="404040"/>
                </a:solidFill>
              </a:rPr>
              <a:t>p</a:t>
            </a:r>
            <a:r>
              <a:rPr lang="en" sz="1000">
                <a:solidFill>
                  <a:srgbClr val="404040"/>
                </a:solidFill>
              </a:rPr>
              <a:t>-value of 7.3816e-27. </a:t>
            </a:r>
            <a:r>
              <a:rPr lang="en" sz="1000">
                <a:solidFill>
                  <a:srgbClr val="404040"/>
                </a:solidFill>
                <a:latin typeface="Consolas"/>
                <a:ea typeface="Consolas"/>
                <a:cs typeface="Consolas"/>
                <a:sym typeface="Consolas"/>
              </a:rPr>
              <a:t>F-statistic vs. constant model</a:t>
            </a:r>
            <a:r>
              <a:rPr lang="en" sz="1000">
                <a:solidFill>
                  <a:srgbClr val="404040"/>
                </a:solidFill>
              </a:rPr>
              <a:t> -Test statistic for the </a:t>
            </a:r>
            <a:r>
              <a:rPr i="1" lang="en" sz="1000">
                <a:solidFill>
                  <a:srgbClr val="404040"/>
                </a:solidFill>
              </a:rPr>
              <a:t>F</a:t>
            </a:r>
            <a:r>
              <a:rPr lang="en" sz="1000">
                <a:solidFill>
                  <a:srgbClr val="404040"/>
                </a:solidFill>
              </a:rPr>
              <a:t>-test on the regression model. It tests for a significant linear regression relationship between the response variable and the predictor variables.</a:t>
            </a:r>
            <a:endParaRPr sz="1000">
              <a:solidFill>
                <a:srgbClr val="404040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40"/>
                </a:solidFill>
              </a:rPr>
              <a:t>P-values</a:t>
            </a:r>
            <a:endParaRPr sz="1000">
              <a:solidFill>
                <a:srgbClr val="404040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40"/>
                </a:solidFill>
              </a:rPr>
              <a:t>Peak Amplitude - A/ M1/ M = 0.399,A/ M2/ M = 1.4e-07, A/ M1/ DS = 0.0132, A/ M2/ DS = 2.77e-06, A/ M1/ VS = 0.798,A/ M2/ VS = 1.41e-05</a:t>
            </a:r>
            <a:endParaRPr sz="1000">
              <a:solidFill>
                <a:srgbClr val="404040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04040"/>
                </a:solidFill>
              </a:rPr>
              <a:t>Peak Velocity - V/ M1/ M = 0.818, V/ M2/ M = 0.00396, V/ M1/ DS = 0.0271, V/ M2/ DS = 0.196, V/ M1/ VS = 0.000158, V/ M2/ VS = 0.00421</a:t>
            </a:r>
            <a:endParaRPr sz="1000">
              <a:solidFill>
                <a:srgbClr val="40404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Numbers of spikes for each reach across neurons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obvious clustering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datapoint is a reach(trial)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by rewards - With Rewards = Red, Without Rewards = Blue - nothing significant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Label by directions - q0= Red,  q1= Blue, q2 = green, q3 = yellow - could suggest preference for direction or possibly separated functionally by anatomy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 linear network with gain modulation (e.g. Carandini and Heeger 2012) the modulation can be applied across neurons or across time or across trials</a:t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763550"/>
            <a:ext cx="8520600" cy="16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Motor cortical and striatal activity during goal-directed reaching</a:t>
            </a:r>
            <a:endParaRPr sz="3600"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18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Deep Nets: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Darby Losey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Abhinav Sharma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Cathy Su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Akash Umakantha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Elissa Ye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64250" y="21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First factor(trial) predicts transition from goal directed to habitual behavior  </a:t>
            </a:r>
            <a:endParaRPr sz="1800"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75" y="670850"/>
            <a:ext cx="8339274" cy="42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7" y="793475"/>
            <a:ext cx="94139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14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Mouse 2 reaches become more stereotyped with trials</a:t>
            </a:r>
            <a:endParaRPr sz="1800"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125"/>
            <a:ext cx="4426275" cy="295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975" y="1205313"/>
            <a:ext cx="4412925" cy="2953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38" y="784950"/>
            <a:ext cx="8419325" cy="42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type="title"/>
          </p:nvPr>
        </p:nvSpPr>
        <p:spPr>
          <a:xfrm>
            <a:off x="364250" y="21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First factor(trial) predicts transition from goal directed to habitual behavior  </a:t>
            </a:r>
            <a:endParaRPr sz="1800"/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7" y="793475"/>
            <a:ext cx="94139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32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1 reaches are variable throughout the session</a:t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5350"/>
            <a:ext cx="8839202" cy="2785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9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Condition-</a:t>
            </a:r>
            <a:r>
              <a:rPr lang="en"/>
              <a:t>Invariant</a:t>
            </a:r>
            <a:r>
              <a:rPr lang="en"/>
              <a:t> Factor Space Predicts Task Performance for Each Brain Area</a:t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675" y="1727725"/>
            <a:ext cx="6776650" cy="31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253050" y="445025"/>
            <a:ext cx="86379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are neurons interacting during goal-directed movements?</a:t>
            </a:r>
            <a:endParaRPr sz="2400"/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253050" y="1108625"/>
            <a:ext cx="86379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are neurons within a brain area interacting?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Method: graphical lasso to generate conditional </a:t>
            </a:r>
            <a:r>
              <a:rPr lang="en" sz="1800"/>
              <a:t>independence</a:t>
            </a:r>
            <a:r>
              <a:rPr lang="en" sz="1800"/>
              <a:t> graphs between neurons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are neurons between brain areas interacting?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Method: probabilistic CCA to assess correlation and dimensionality of interactions between areas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 there a difference in interactions during preparation (500 to 0 ms before reach initiation) and actual reach?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Within-area interactions (glasso) are more prominent during reaching than during preparation</a:t>
            </a:r>
            <a:endParaRPr sz="1800"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642100"/>
            <a:ext cx="2633357" cy="272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111" y="1642101"/>
            <a:ext cx="2549917" cy="27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912" y="1642101"/>
            <a:ext cx="3038736" cy="272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Between-area interactions are higher-dimensional, and stronger during preparation and reaching epochs</a:t>
            </a:r>
            <a:endParaRPr sz="2400"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00" y="1378925"/>
            <a:ext cx="371475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950" y="1378925"/>
            <a:ext cx="371475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Mouse 2 had</a:t>
            </a:r>
            <a:r>
              <a:rPr lang="en"/>
              <a:t> comparatively </a:t>
            </a:r>
            <a:r>
              <a:rPr lang="en"/>
              <a:t>more activity in ventral relative to dorsal and motor neurons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Mouse 2 had a better reward rate and performed more habitual reaches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Low-dimensional activity across trials predicts change from goal-directed behavior for mouse 2, but not mouse 1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Interactions both within a brain area and between brain areas increase during reaching epochs (versus preparatory epochs)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219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epeat experiments and analyses with multiple replicates to have higher statistical confidence.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for brain-machine interface: can predict moment-to-moment joystick position and/or joystick velocity based on neural activity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Simpler models: regression, Kalman filtering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Complex model: deep recurrent neural network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07725" y="245450"/>
            <a:ext cx="85206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does neural activity in motor cortex and striatum coordinate to create goal-directed reaching?</a:t>
            </a:r>
            <a:endParaRPr sz="2600"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00" y="1401700"/>
            <a:ext cx="2967926" cy="1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054" y="1588875"/>
            <a:ext cx="3334350" cy="33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6175" y="3441078"/>
            <a:ext cx="1422875" cy="142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Shape 64"/>
          <p:cNvCxnSpPr/>
          <p:nvPr/>
        </p:nvCxnSpPr>
        <p:spPr>
          <a:xfrm>
            <a:off x="3035175" y="1772225"/>
            <a:ext cx="3147300" cy="193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Shape 65"/>
          <p:cNvCxnSpPr/>
          <p:nvPr/>
        </p:nvCxnSpPr>
        <p:spPr>
          <a:xfrm>
            <a:off x="3035175" y="1772225"/>
            <a:ext cx="3065700" cy="2984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Shape 66"/>
          <p:cNvCxnSpPr/>
          <p:nvPr/>
        </p:nvCxnSpPr>
        <p:spPr>
          <a:xfrm>
            <a:off x="5910525" y="2337425"/>
            <a:ext cx="853800" cy="494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Shape 67"/>
          <p:cNvCxnSpPr/>
          <p:nvPr/>
        </p:nvCxnSpPr>
        <p:spPr>
          <a:xfrm flipH="1">
            <a:off x="6345225" y="2831525"/>
            <a:ext cx="419100" cy="1252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" name="Shape 68"/>
          <p:cNvCxnSpPr/>
          <p:nvPr/>
        </p:nvCxnSpPr>
        <p:spPr>
          <a:xfrm>
            <a:off x="8344400" y="2116613"/>
            <a:ext cx="7500" cy="826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Shape 69"/>
          <p:cNvCxnSpPr/>
          <p:nvPr/>
        </p:nvCxnSpPr>
        <p:spPr>
          <a:xfrm>
            <a:off x="8344400" y="2943413"/>
            <a:ext cx="7500" cy="826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Shape 70"/>
          <p:cNvSpPr txBox="1"/>
          <p:nvPr/>
        </p:nvSpPr>
        <p:spPr>
          <a:xfrm>
            <a:off x="8351900" y="1955550"/>
            <a:ext cx="6924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</a:t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8344400" y="2571750"/>
            <a:ext cx="8538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Dorsal</a:t>
            </a:r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8311550" y="3441075"/>
            <a:ext cx="7731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Ventral</a:t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6997200" y="2658125"/>
            <a:ext cx="3360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FF00"/>
                </a:solidFill>
              </a:rPr>
              <a:t>?</a:t>
            </a:r>
            <a:endParaRPr b="1" sz="4800">
              <a:solidFill>
                <a:srgbClr val="00FF00"/>
              </a:solidFill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8344400" y="2263650"/>
            <a:ext cx="10260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~1.5mm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8344400" y="2966463"/>
            <a:ext cx="10260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~1.5mm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Supplemental material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</a:t>
            </a:r>
            <a:endParaRPr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background/visualization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Decoding movement direction from neural activity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Relationship between velocity and neural activity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Neural activity on a low dimensional manifold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do neurons interact throughout the reach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Clustering of neurons into functional groups during different parts of the trial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Interactions between neurons in different parts of the trial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209550"/>
            <a:ext cx="84582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area interactions are more prominent during reaching than during preparation (dorsal striatum)</a:t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501" y="1485125"/>
            <a:ext cx="5263849" cy="19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596" y="3287625"/>
            <a:ext cx="2169678" cy="16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area interactions are more prominent during reaching than during preparation (ventral striatum)</a:t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39" y="1574663"/>
            <a:ext cx="4525326" cy="169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712" y="3270225"/>
            <a:ext cx="2354576" cy="176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15846" t="0"/>
          <a:stretch/>
        </p:blipFill>
        <p:spPr>
          <a:xfrm>
            <a:off x="82300" y="1699250"/>
            <a:ext cx="4103424" cy="22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737" y="1699250"/>
            <a:ext cx="4875962" cy="22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311700" y="162525"/>
            <a:ext cx="8520600" cy="9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Condition-Invariant Factor Space Predicts Task Performance for Each Brain Area (Supplemental Plots)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250" y="2376975"/>
            <a:ext cx="3582426" cy="26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 and Processing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086375"/>
            <a:ext cx="8520600" cy="12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Mouse1: 163 reaches, Mouse2: 170 reaches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Considered neurons with &gt;1 Hz Firing rate during analysis period: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Mouse1: </a:t>
            </a:r>
            <a:r>
              <a:rPr lang="en"/>
              <a:t>2 motor, 49 dorsal striatum, 22 ventral striatum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Mouse 2: 46</a:t>
            </a:r>
            <a:r>
              <a:rPr lang="en"/>
              <a:t> motor, 69 dorsal striatum, 66 ventral striatum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28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Mouse1 explores different directions while Mouse2 tends to reach into the same direction</a:t>
            </a:r>
            <a:endParaRPr sz="2400"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550" y="1273525"/>
            <a:ext cx="1368274" cy="134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97" y="3057908"/>
            <a:ext cx="2759300" cy="197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7215" y="3057908"/>
            <a:ext cx="2759300" cy="197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2888" y="1171650"/>
            <a:ext cx="2567925" cy="18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775" y="1145350"/>
            <a:ext cx="2641539" cy="188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202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Mouse2 has a higher success rate than Mouse1</a:t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675" y="919175"/>
            <a:ext cx="4790924" cy="38535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3646200" y="2987150"/>
            <a:ext cx="15405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 rate = 45.4%</a:t>
            </a: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5831550" y="1555825"/>
            <a:ext cx="19659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 rate = 95.88</a:t>
            </a:r>
            <a:r>
              <a:rPr lang="en"/>
              <a:t>%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32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distribution of action potential firings per neuron varies depending upon neuron type for each mouse</a:t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00" y="1409825"/>
            <a:ext cx="3762650" cy="35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450" y="1409825"/>
            <a:ext cx="4032850" cy="35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>
            <a:off x="5313275" y="1538050"/>
            <a:ext cx="1048800" cy="355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970950" y="1538050"/>
            <a:ext cx="1048800" cy="355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27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Linear Models for Predicting Peak Amplitude &amp; Velocity </a:t>
            </a:r>
            <a:endParaRPr sz="2600"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449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Ventral striatum better predicts behavior in mouse 2 than mouse 1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75" y="1000163"/>
            <a:ext cx="4024275" cy="333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725" y="1000163"/>
            <a:ext cx="4150799" cy="33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5685575" y="2677438"/>
            <a:ext cx="84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lang="en"/>
              <a:t>*</a:t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6477725" y="2574563"/>
            <a:ext cx="84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7545675" y="2945038"/>
            <a:ext cx="84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lang="en"/>
              <a:t>**</a:t>
            </a: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7935925" y="2244563"/>
            <a:ext cx="84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</a:t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1291125" y="2244563"/>
            <a:ext cx="84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</a:t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2134713" y="2574563"/>
            <a:ext cx="84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2482563" y="1976963"/>
            <a:ext cx="84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</a:t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3555638" y="2057338"/>
            <a:ext cx="84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25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for Spikes per neuron across Trials </a:t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4888"/>
            <a:ext cx="2684863" cy="16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425" y="1054900"/>
            <a:ext cx="2736253" cy="16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525" y="1054900"/>
            <a:ext cx="2783125" cy="16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877100"/>
            <a:ext cx="2684874" cy="1678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5425" y="2877100"/>
            <a:ext cx="2783126" cy="16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7400" y="2877100"/>
            <a:ext cx="2736251" cy="172703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1149685" y="4661271"/>
            <a:ext cx="2223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Label</a:t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1063875" y="4714900"/>
            <a:ext cx="1107000" cy="26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3986510" y="4623096"/>
            <a:ext cx="2223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</a:t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3900700" y="4676725"/>
            <a:ext cx="1107000" cy="26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6909135" y="4649908"/>
            <a:ext cx="2223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</a:t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823325" y="4703538"/>
            <a:ext cx="1107000" cy="26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decomposition (neurons x time x trials)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9925"/>
            <a:ext cx="8405976" cy="36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3529125" y="4685825"/>
            <a:ext cx="5188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Canonical Polyadic Decomposition( Kolda and Bader 2009)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